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89" r:id="rId4"/>
    <p:sldId id="260" r:id="rId5"/>
    <p:sldId id="262" r:id="rId6"/>
    <p:sldId id="263" r:id="rId7"/>
    <p:sldId id="273" r:id="rId8"/>
    <p:sldId id="267" r:id="rId9"/>
    <p:sldId id="272" r:id="rId10"/>
    <p:sldId id="271" r:id="rId11"/>
    <p:sldId id="270" r:id="rId12"/>
    <p:sldId id="268" r:id="rId13"/>
    <p:sldId id="269" r:id="rId14"/>
    <p:sldId id="264" r:id="rId15"/>
    <p:sldId id="265" r:id="rId16"/>
    <p:sldId id="266" r:id="rId17"/>
    <p:sldId id="274" r:id="rId18"/>
    <p:sldId id="275" r:id="rId19"/>
    <p:sldId id="277" r:id="rId20"/>
    <p:sldId id="276" r:id="rId21"/>
    <p:sldId id="291" r:id="rId22"/>
    <p:sldId id="278" r:id="rId23"/>
    <p:sldId id="279" r:id="rId24"/>
    <p:sldId id="280" r:id="rId25"/>
    <p:sldId id="288" r:id="rId26"/>
    <p:sldId id="287" r:id="rId27"/>
    <p:sldId id="28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1F33"/>
    <a:srgbClr val="F74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4" autoAdjust="0"/>
    <p:restoredTop sz="94660"/>
  </p:normalViewPr>
  <p:slideViewPr>
    <p:cSldViewPr>
      <p:cViewPr varScale="1">
        <p:scale>
          <a:sx n="69" d="100"/>
          <a:sy n="69" d="100"/>
        </p:scale>
        <p:origin x="-133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6D8BBA-B773-497D-91FA-5CC27EEF986C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CAD8-871A-4AB2-9C07-943034AC0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57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CC10-4F73-4F56-80E8-A937969CCABB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C7FE1-D763-4E09-BDBF-40C4E0441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EB5C1-127B-43E8-9D27-B9205E8FD85E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57FE-D832-4A12-B107-901019E13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E9B96-2A6A-47C9-B1CB-348F36AD0C24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839A-A93E-40F1-97CB-A1CFF9980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C1FB-FE7C-4325-8BB1-7D3A4D4B1CA0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DEAA-1C9F-4FEF-A7BB-9A121208E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EB58-DAA0-4B4A-939A-727D244216AE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0FE2-B436-485B-9E67-8AB5FB44C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D355-4B91-4214-8921-8E5BC13EB1F8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65BE-9AF0-4405-8A2A-2D0CA27A4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C81DA-8F12-4A6D-92D8-AED6E3F945FC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B69E3-3C09-4C0F-AC8A-D2E472481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893B-0C0F-4528-9BBB-F36E71819AF4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1FF1-7C27-4D64-A467-1C9ED1063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99B7-6E79-46AF-B0CA-29F5ADFCB2F4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CCAC-8B5D-4A07-B71C-D1B469BA1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0A407-74A8-4B08-843C-4CBEF1DEDB66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2C46-B2F6-4A54-8BB9-75CDCF89F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16C0-C941-41B7-8710-E2A925010CA3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E7FB-D371-4A9C-A0AB-021540375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6F67BF-44D5-404A-97E9-EF3DFEC8BB7F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3B562A-07D0-46C9-B20D-134847A8F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083" y="692696"/>
            <a:ext cx="6912768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astasiaScript" panose="02000505070000020002" pitchFamily="2" charset="0"/>
                <a:cs typeface="+mn-cs"/>
              </a:rPr>
              <a:t>Родительское собрание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astasiaScript" panose="02000505070000020002" pitchFamily="2" charset="0"/>
                <a:cs typeface="+mn-cs"/>
              </a:rPr>
              <a:t>«Давайте познакомимся»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astasiaScript" panose="02000505070000020002" pitchFamily="2" charset="0"/>
                <a:cs typeface="+mn-cs"/>
              </a:rPr>
              <a:t>Группа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nastasiaScript" panose="02000505070000020002" pitchFamily="2" charset="0"/>
                <a:cs typeface="+mn-cs"/>
              </a:rPr>
              <a:t>«Солнышко»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7738" y="6523390"/>
            <a:ext cx="5904656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Подготовили: </a:t>
            </a:r>
            <a:r>
              <a:rPr lang="ru-RU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Трубецкая </a:t>
            </a:r>
            <a:r>
              <a:rPr lang="ru-RU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Н.Ю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                           </a:t>
            </a:r>
            <a:r>
              <a:rPr lang="ru-RU" dirty="0" err="1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Жигадло</a:t>
            </a:r>
            <a:r>
              <a:rPr lang="ru-RU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О.Л.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60350"/>
            <a:ext cx="1873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7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3555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517468"/>
            <a:ext cx="5400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38175" y="1216025"/>
            <a:ext cx="748823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Мы работаем по образовательной программе МБДОУ№1 с учетом ООПДО «От рождения до школы», под редакцией: Н.Н. Веракса, Т.С. Комаровой, Н.А. Васильевой.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Данная программа помогает педагогам организовать образовательный – воспитательный процесс в соответствие с требованиями Федерального государственного образовательного стандарта дошкольного образования.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Главная цель: Обеспечить охрану жизни и здоровья наших воспитанников.</a:t>
            </a:r>
          </a:p>
        </p:txBody>
      </p:sp>
    </p:spTree>
  </p:cSld>
  <p:clrMapOvr>
    <a:masterClrMapping/>
  </p:clrMapOvr>
  <p:transition spd="slow" advTm="1098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4579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584" y="1023530"/>
            <a:ext cx="655272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8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программы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коммуникативное развитие;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развитие.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684213" y="4221163"/>
            <a:ext cx="77041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 сеткой по образовательной деятельности можно ознакомиться на стенде в приемной.</a:t>
            </a:r>
          </a:p>
        </p:txBody>
      </p:sp>
    </p:spTree>
  </p:cSld>
  <p:clrMapOvr>
    <a:masterClrMapping/>
  </p:clrMapOvr>
  <p:transition spd="slow" advTm="1135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5603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1340768"/>
            <a:ext cx="6696744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детей 3-4 лет: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самосознания или его элементов;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преднамеренности, произвольности действий, то есть подчинение их определенному образцу;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Бурное развитие игровой деятельности;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 выраженное стремление к самостоятельности.</a:t>
            </a:r>
          </a:p>
        </p:txBody>
      </p:sp>
    </p:spTree>
  </p:cSld>
  <p:clrMapOvr>
    <a:masterClrMapping/>
  </p:clrMapOvr>
  <p:transition spd="slow" advTm="1130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6627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5492" y="1377605"/>
            <a:ext cx="7617896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психических процессов: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носит предметный характер, ребенок видит наиболее яркие признаки предмета (трава зеленная, лимон кислый);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детей управлять своим внимание очень не велика (внимание носит непроизвольный характер);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непроизвольная, преобладают процессы узнавания. Хорошо развита двигательная память;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наглядно-действенное, элементарные обобщения (это игрушки, это фрукты и т.д.);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развито слабо, проявляется, в основном в игровой деятельности;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 оставаться ситуативной и диалогической, словарный запас увеличивается в среднем до 1500 слов.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1094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7651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09649" y="1412776"/>
            <a:ext cx="648072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детей 4-5 лет: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личности: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 развиваться самосознание;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способен размышлять, не опираясь на  непосредственный опыт;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сверстникам носит не очень дифференцированный характер;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самостоятельности;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игровой деятельности появляются ролевые взаимодействия.</a:t>
            </a:r>
          </a:p>
        </p:txBody>
      </p:sp>
    </p:spTree>
  </p:cSld>
  <p:clrMapOvr>
    <a:masterClrMapping/>
  </p:clrMapOvr>
  <p:transition spd="slow" advTm="1095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8675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042988" y="476250"/>
            <a:ext cx="6408737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    </a:t>
            </a:r>
            <a:r>
              <a:rPr lang="ru-RU" sz="2800" b="1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Развитие психических процессов:</a:t>
            </a:r>
          </a:p>
          <a:p>
            <a:pPr>
              <a:defRPr/>
            </a:pPr>
            <a:endParaRPr lang="ru-RU" sz="2400" b="1" dirty="0">
              <a:latin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</a:rPr>
              <a:t>Восприятие:</a:t>
            </a:r>
            <a:r>
              <a:rPr lang="ru-RU" dirty="0">
                <a:latin typeface="Times New Roman" pitchFamily="18" charset="0"/>
              </a:rPr>
              <a:t> ребенок осваивает приемы активного познания свойств предметов, формируются представления об основных геометрических фигурах, цветах, параметрах величины, пространстве, времени;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</a:rPr>
              <a:t>Внимание:</a:t>
            </a:r>
            <a:r>
              <a:rPr lang="ru-RU" dirty="0">
                <a:latin typeface="Times New Roman" pitchFamily="18" charset="0"/>
              </a:rPr>
              <a:t> увеличивается устойчивость внимания (сосредоточенная деятельность в течение 15-20 минут);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</a:rPr>
              <a:t>Память: </a:t>
            </a:r>
            <a:r>
              <a:rPr lang="ru-RU" dirty="0">
                <a:latin typeface="Times New Roman" pitchFamily="18" charset="0"/>
              </a:rPr>
              <a:t>формируются процессы произвольного припоминания, а затем и преднамеренного запоминания, возрастает объем памяти;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</a:rPr>
              <a:t>Мышление:</a:t>
            </a:r>
            <a:r>
              <a:rPr lang="ru-RU" dirty="0">
                <a:latin typeface="Times New Roman" pitchFamily="18" charset="0"/>
              </a:rPr>
              <a:t> начинает развиваться образное мышление; развивается предвосхищение, обобщение по двум признакам;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</a:rPr>
              <a:t>Воображение:</a:t>
            </a:r>
            <a:r>
              <a:rPr lang="ru-RU" dirty="0">
                <a:latin typeface="Times New Roman" pitchFamily="18" charset="0"/>
              </a:rPr>
              <a:t> формируются особенности как оригинальность и произвольность;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</a:rPr>
              <a:t>Речь: </a:t>
            </a:r>
            <a:r>
              <a:rPr lang="ru-RU" dirty="0">
                <a:latin typeface="Times New Roman" pitchFamily="18" charset="0"/>
              </a:rPr>
              <a:t>улучшается звукопроизношение, речь становиться активной, развивается грамматическая сторона речи, обогащается словарь.</a:t>
            </a:r>
          </a:p>
          <a:p>
            <a:pPr>
              <a:spcBef>
                <a:spcPct val="50000"/>
              </a:spcBef>
              <a:defRPr/>
            </a:pPr>
            <a:r>
              <a:rPr lang="ru-RU" dirty="0"/>
              <a:t> </a:t>
            </a:r>
          </a:p>
        </p:txBody>
      </p:sp>
    </p:spTree>
  </p:cSld>
  <p:clrMapOvr>
    <a:masterClrMapping/>
  </p:clrMapOvr>
  <p:transition spd="slow" advTm="1103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9699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DCIM\107NIKON\DSCN1288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187624" y="150443"/>
            <a:ext cx="3744416" cy="2736304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  <p:pic>
        <p:nvPicPr>
          <p:cNvPr id="1027" name="Picture 3" descr="G:\DCIM\107NIKON\DSCN1289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370786" y="2060849"/>
            <a:ext cx="3981252" cy="337180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  <p:pic>
        <p:nvPicPr>
          <p:cNvPr id="1028" name="Picture 4" descr="G:\DCIM\107NIKON\DSCN1297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1520" y="3068960"/>
            <a:ext cx="4119265" cy="3312368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</p:spTree>
  </p:cSld>
  <p:clrMapOvr>
    <a:masterClrMapping/>
  </p:clrMapOvr>
  <p:transition spd="slow" advTm="1085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0723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DCIM\107NIKON\DSCN1298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3528" y="548680"/>
            <a:ext cx="4248472" cy="388538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  <p:pic>
        <p:nvPicPr>
          <p:cNvPr id="2051" name="Picture 3" descr="G:\DCIM\107NIKON\DSCN1299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211960" y="2276872"/>
            <a:ext cx="4608511" cy="3810323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</p:spTree>
  </p:cSld>
  <p:clrMapOvr>
    <a:masterClrMapping/>
  </p:clrMapOvr>
  <p:transition spd="slow" advTm="1123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1747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47664" y="620688"/>
            <a:ext cx="496855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                 </a:t>
            </a:r>
            <a:r>
              <a:rPr lang="ru-RU" sz="4000" b="1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</a:p>
        </p:txBody>
      </p:sp>
      <p:sp>
        <p:nvSpPr>
          <p:cNvPr id="31750" name="TextBox 3"/>
          <p:cNvSpPr txBox="1">
            <a:spLocks noChangeArrowheads="1"/>
          </p:cNvSpPr>
          <p:nvPr/>
        </p:nvSpPr>
        <p:spPr bwMode="auto">
          <a:xfrm>
            <a:off x="684213" y="1606550"/>
            <a:ext cx="76327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Мы учим детей одеваться и раздеваться в определенной последовательности при не большой помощи взрослого. Большое внимание уделяется тому, чтобы дети разувались сразу по приходу и обувь не ставили в шкафчики! Вещи аккуратно вешаем и складываем в шкафчике. Учим расстегивать пуговицы спереди, развязывать шнурки. Уважаемые родители, одевая детей проговариваете что вы одеваете, так будет легче им запомнить свои вещи, а раздевая детей, сами выворачивайте, пожалуйста, вещи. Давайте детям больше самостоятельности, чтобы одевались сами.</a:t>
            </a:r>
          </a:p>
        </p:txBody>
      </p:sp>
    </p:spTree>
  </p:cSld>
  <p:clrMapOvr>
    <a:masterClrMapping/>
  </p:clrMapOvr>
  <p:transition spd="slow" advTm="1080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2771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43608" y="567282"/>
            <a:ext cx="61926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 мы: Наблюдаем за природой. Играем в подвижные игры, сюжетно-ролевые игры. Проводим работу по развитию движения.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G:\DCIM\107NIKON\DSCN1305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3528" y="2046332"/>
            <a:ext cx="4392488" cy="3614916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  <p:pic>
        <p:nvPicPr>
          <p:cNvPr id="3075" name="Picture 3" descr="G:\DCIM\107NIKON\DSCN1306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572000" y="2996952"/>
            <a:ext cx="4320480" cy="3306267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</p:spTree>
  </p:cSld>
  <p:clrMapOvr>
    <a:masterClrMapping/>
  </p:clrMapOvr>
  <p:transition spd="slow" advTm="1098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489320"/>
            <a:ext cx="410445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собрания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042988" y="1893888"/>
            <a:ext cx="70580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●Познакомить родителей с программой,  задачами развития и воспитания детей.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● Познакомить с возрастными особенностями детей.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● Знакомство родителей с педагогами, воспитывающими ребенка в дошкольном учреждении.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● Создание эмоционально-положительного настроя на совместную работу, снятие барьеров в общении  и переход к открытым, доверительным отношениям.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● Выбор родительского комитета.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94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3795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51720" y="188640"/>
            <a:ext cx="38884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Сон.</a:t>
            </a:r>
          </a:p>
        </p:txBody>
      </p:sp>
      <p:sp>
        <p:nvSpPr>
          <p:cNvPr id="33798" name="TextBox 3"/>
          <p:cNvSpPr txBox="1">
            <a:spLocks noChangeArrowheads="1"/>
          </p:cNvSpPr>
          <p:nvPr/>
        </p:nvSpPr>
        <p:spPr bwMode="auto">
          <a:xfrm>
            <a:off x="971550" y="814388"/>
            <a:ext cx="62642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Перед тихим часом мы так же приучаем детей раздеваться в определенной последовательности, аккуратно вешать свои вещи на стул.</a:t>
            </a:r>
          </a:p>
        </p:txBody>
      </p:sp>
      <p:pic>
        <p:nvPicPr>
          <p:cNvPr id="4098" name="Picture 2" descr="G:\DCIM\107NIKON\DSCN128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259632" y="2276872"/>
            <a:ext cx="6120680" cy="403244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</p:spTree>
  </p:cSld>
  <p:clrMapOvr>
    <a:masterClrMapping/>
  </p:clrMapOvr>
  <p:transition spd="slow" advTm="1089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1988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XJ_6KOT5ys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5" y="58737"/>
            <a:ext cx="4393440" cy="37306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79388" y="3789363"/>
            <a:ext cx="457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Бодрящая гимнастика после сна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ежедневно после дневного сна в течении 5-10 мин. Форма проведения разнообразна: упражнения на кроватках, легкий бег из спальни в группу с разницей температуры в помещениях в зависимости от условий в ДОУ, ходьба по массажным коврикам, умывание.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75" y="2878138"/>
            <a:ext cx="4310537" cy="3979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660425" y="1398015"/>
            <a:ext cx="41767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Закаливание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anose="02020603050405020304" pitchFamily="18" charset="0"/>
              </a:rPr>
              <a:t>Виды закаливания:</a:t>
            </a:r>
          </a:p>
          <a:p>
            <a:r>
              <a:rPr lang="ru-RU" sz="2000" dirty="0">
                <a:latin typeface="Times New Roman" pitchFamily="18" charset="0"/>
                <a:cs typeface="Times New Roman" panose="02020603050405020304" pitchFamily="18" charset="0"/>
              </a:rPr>
              <a:t>- закаливание солнцем </a:t>
            </a:r>
            <a:r>
              <a:rPr 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anose="02020603050405020304" pitchFamily="18" charset="0"/>
              </a:rPr>
              <a:t>воздухом;</a:t>
            </a:r>
          </a:p>
          <a:p>
            <a:r>
              <a:rPr lang="ru-RU" sz="2000" dirty="0">
                <a:latin typeface="Times New Roman" pitchFamily="18" charset="0"/>
                <a:cs typeface="Times New Roman" panose="02020603050405020304" pitchFamily="18" charset="0"/>
              </a:rPr>
              <a:t>- закаливание водой.</a:t>
            </a:r>
          </a:p>
        </p:txBody>
      </p:sp>
    </p:spTree>
  </p:cSld>
  <p:clrMapOvr>
    <a:masterClrMapping/>
  </p:clrMapOvr>
  <p:transition spd="slow" advTm="1056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4819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971550" y="549275"/>
            <a:ext cx="6048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После сна – игровая деятельность, дидактические игры, театрализованные.</a:t>
            </a:r>
          </a:p>
        </p:txBody>
      </p:sp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900113" y="1412875"/>
            <a:ext cx="6264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Во время игр, закрепляются знания, полученные на занятиях. Это развивающие игры «На что это похоже», «Что это такое», настольные. </a:t>
            </a:r>
          </a:p>
        </p:txBody>
      </p:sp>
      <p:sp>
        <p:nvSpPr>
          <p:cNvPr id="34823" name="TextBox 5"/>
          <p:cNvSpPr txBox="1">
            <a:spLocks noChangeArrowheads="1"/>
          </p:cNvSpPr>
          <p:nvPr/>
        </p:nvSpPr>
        <p:spPr bwMode="auto">
          <a:xfrm>
            <a:off x="863600" y="3068638"/>
            <a:ext cx="6911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Театрализованные: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Дети во время этих игр обыгрывают знакомые сказки, стихи.</a:t>
            </a: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Сюжетно-ролевые: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нашей группе дети очень любят играть в сюжетные игры «Семья», «Больница», «Магазин» и т. д.</a:t>
            </a:r>
          </a:p>
        </p:txBody>
      </p:sp>
    </p:spTree>
  </p:cSld>
  <p:clrMapOvr>
    <a:masterClrMapping/>
  </p:clrMapOvr>
  <p:transition spd="slow" advTm="1132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6867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G:\DCIM\107NIKON\DSCN1308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24743" y="332656"/>
            <a:ext cx="4479305" cy="3840511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  <p:pic>
        <p:nvPicPr>
          <p:cNvPr id="5123" name="Picture 3" descr="G:\DCIM\107NIKON\DSCN131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067944" y="2996953"/>
            <a:ext cx="4695329" cy="386104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</p:spTree>
  </p:cSld>
  <p:clrMapOvr>
    <a:masterClrMapping/>
  </p:clrMapOvr>
  <p:transition spd="slow" advTm="10567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7891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611188" y="1412875"/>
            <a:ext cx="7058025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Times New Roman" pitchFamily="18" charset="0"/>
              </a:rPr>
              <a:t>Реализация программы в полной мере возможно лишь при условии тесного взаимодействия детского сада и семьи. Обе стороны должны направить свои усилия на познание возможностей развития каждого ребенка, создание благоприятных условий.</a:t>
            </a:r>
          </a:p>
        </p:txBody>
      </p:sp>
    </p:spTree>
  </p:cSld>
  <p:clrMapOvr>
    <a:masterClrMapping/>
  </p:clrMapOvr>
  <p:transition spd="slow" advTm="1110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8915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4875" y="260350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38213" y="271463"/>
            <a:ext cx="6840537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ваш ребенок легче адаптировался в нашем детском саду, привык к воспитателям, новым условиям жизни, режиму дня, нам необходимы ваша поддержка и сотрудничество. Для этого постарайтесь выполнять несколько простых правил: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Приводите ребенка в детский сад в одно и то же время, не опаздывайте, т.к. вы нарушаете режим детского сада. С режимом вы можете ознакомиться на стенде в приемной.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Проследите, чтобы одежда ребенка не была слишком велика или не сковывала его движения.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Завязки и застежки должны быть расположены так, чтобы ребенок мог самостоятельно себя обслужить.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Обувь должна быть удобной, избегать сложных застежек, учите самостоятельно обуваться и разуваться.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Приучайте ребенка самостоятельно одеваться и раздеваться, аккуратно складывать вещи в шкафчике.</a:t>
            </a:r>
          </a:p>
        </p:txBody>
      </p:sp>
    </p:spTree>
  </p:cSld>
  <p:clrMapOvr>
    <a:masterClrMapping/>
  </p:clrMapOvr>
  <p:transition spd="slow" advTm="1135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9939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755650" y="1454150"/>
            <a:ext cx="6913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Ваше желание помогать в воспитании и организации интересной жизни детей дает возможность надеяться, что никто не останется в стороне. </a:t>
            </a:r>
          </a:p>
        </p:txBody>
      </p:sp>
    </p:spTree>
  </p:cSld>
  <p:clrMapOvr>
    <a:masterClrMapping/>
  </p:clrMapOvr>
  <p:transition spd="slow" advTm="1109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0963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0" y="333375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19672" y="1232768"/>
            <a:ext cx="5206828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 spd="slow" advTm="1189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6387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11188" y="188913"/>
            <a:ext cx="64087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Каждый день встречают ваших деток, проводят с ними образовательную деятельность и провожают домой:</a:t>
            </a:r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341438"/>
            <a:ext cx="3240088" cy="3600450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611188" y="4916488"/>
            <a:ext cx="45370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Воспитатели: 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Жигадло Ольга Леонидовна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Трубецкая Наталья Юрьевна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Младший воспитатель: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Ситнова Ирина Григорьевна</a:t>
            </a: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341438"/>
            <a:ext cx="3240087" cy="295165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6395" name="Picture 11" descr="AQGXTL8E6q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7188" y="4149080"/>
            <a:ext cx="3167062" cy="3312368"/>
          </a:xfrm>
          <a:prstGeom prst="ellipse">
            <a:avLst/>
          </a:prstGeom>
          <a:ln>
            <a:noFill/>
          </a:ln>
          <a:effectLst>
            <a:glow rad="101600">
              <a:srgbClr val="92D050">
                <a:alpha val="60000"/>
              </a:srgbClr>
            </a:glow>
            <a:softEdge rad="112500"/>
          </a:effectLst>
        </p:spPr>
      </p:pic>
    </p:spTree>
  </p:cSld>
  <p:clrMapOvr>
    <a:masterClrMapping/>
  </p:clrMapOvr>
  <p:transition spd="slow" advTm="1098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59906" y="670917"/>
            <a:ext cx="5056855" cy="5078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прожить один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в д/с вместе с вашими детьми.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96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550" y="476250"/>
            <a:ext cx="554513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прием.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323850" y="1509713"/>
            <a:ext cx="79930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Собираются дети в группу, а в это время мы продолжаем решать свои задачи.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Мы учим их здороваться со взрослыми и сверстниками,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называть себя и других по имени,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воспитателей и помощника воспитателя, работников МБДОУ по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имени отчеству. Мы просим Вас тоже обращать внимание на это, помогать нам воспитывать у детей культуру общения.</a:t>
            </a:r>
          </a:p>
        </p:txBody>
      </p:sp>
    </p:spTree>
  </p:cSld>
  <p:clrMapOvr>
    <a:masterClrMapping/>
  </p:clrMapOvr>
  <p:transition spd="slow" advTm="1101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026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38"/>
            <a:ext cx="9144000" cy="782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818857"/>
            <a:ext cx="612068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7.45 мы проводим утреннюю гимнастику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116013" y="4292600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фото</a:t>
            </a:r>
          </a:p>
        </p:txBody>
      </p:sp>
      <p:pic>
        <p:nvPicPr>
          <p:cNvPr id="8" name="Picture 2" descr="G:\DCIM\107NIKON\DSCN130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1916832"/>
            <a:ext cx="4320481" cy="3828182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  <p:pic>
        <p:nvPicPr>
          <p:cNvPr id="1027" name="Picture 3" descr="G:\DCIM\107NIKON\DSCN130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572001" y="2003059"/>
            <a:ext cx="4572000" cy="3655727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</p:spTree>
  </p:cSld>
  <p:clrMapOvr>
    <a:masterClrMapping/>
  </p:clrMapOvr>
  <p:transition spd="slow" advTm="1100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3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6038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35696" y="489027"/>
            <a:ext cx="453650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Умывание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72009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У каждого ребенка свое полотенце, которое они находят по картинке. Мы учим детей закатывать рукавчики, аккуратно мыть руки, умывать ротик после приема пищи, пользоваться мылом, насухо вытирать руки полотенцем, вешать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полотенце на свое место.</a:t>
            </a:r>
          </a:p>
        </p:txBody>
      </p:sp>
      <p:pic>
        <p:nvPicPr>
          <p:cNvPr id="2050" name="Picture 2" descr="G:\DCIM\107NIKON\DSCN130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636603" y="3539648"/>
            <a:ext cx="4399893" cy="3378275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</p:spTree>
  </p:cSld>
  <p:clrMapOvr>
    <a:masterClrMapping/>
  </p:clrMapOvr>
  <p:transition spd="slow" advTm="1105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1507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332656"/>
            <a:ext cx="518457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Завтрак, обед, ужин.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971550" y="1484313"/>
            <a:ext cx="70564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За такими столами дети у нас завтракают, обедают. Полдничают и ужинают. Формируем навыки еды: учим не крошить хлеб, не проливать пищу, пережевывать с закрытым ртом, учим правильно пользоваться ложкой, вилкой, салфеткой, не выходить из-за стола, не закончив прием пищи, благодарить. Учим правильно сидеть за столом.</a:t>
            </a:r>
          </a:p>
        </p:txBody>
      </p:sp>
    </p:spTree>
  </p:cSld>
  <p:clrMapOvr>
    <a:masterClrMapping/>
  </p:clrMapOvr>
  <p:transition spd="slow" advTm="1102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1" name="Picture 2" descr="F:\картинки для призентации\149334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869950" y="333375"/>
            <a:ext cx="5976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А также учим помогать сервировать столы к приему пищи.</a:t>
            </a:r>
          </a:p>
        </p:txBody>
      </p:sp>
      <p:pic>
        <p:nvPicPr>
          <p:cNvPr id="3074" name="Picture 2" descr="G:\DCIM\107NIKON\DSCN1307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311679" y="1016732"/>
            <a:ext cx="4399892" cy="3060340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  <p:pic>
        <p:nvPicPr>
          <p:cNvPr id="3075" name="Picture 3" descr="G:\DCIM\107NIKON\DSCN1285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860033" y="3902725"/>
            <a:ext cx="3752990" cy="3198684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  <p:pic>
        <p:nvPicPr>
          <p:cNvPr id="3076" name="Picture 4" descr="G:\DCIM\107NIKON\DSCN1287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23528" y="3946493"/>
            <a:ext cx="3976303" cy="3306267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</p:spTree>
  </p:cSld>
  <p:clrMapOvr>
    <a:masterClrMapping/>
  </p:clrMapOvr>
  <p:transition spd="slow" advTm="1080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1139</Words>
  <Application>Microsoft Office PowerPoint</Application>
  <PresentationFormat>Экран (4:3)</PresentationFormat>
  <Paragraphs>104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Компьютер</cp:lastModifiedBy>
  <cp:revision>65</cp:revision>
  <dcterms:created xsi:type="dcterms:W3CDTF">2020-10-09T11:00:09Z</dcterms:created>
  <dcterms:modified xsi:type="dcterms:W3CDTF">2024-02-15T15:35:04Z</dcterms:modified>
</cp:coreProperties>
</file>