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274" r:id="rId5"/>
    <p:sldId id="259" r:id="rId6"/>
    <p:sldId id="261" r:id="rId7"/>
    <p:sldId id="262" r:id="rId8"/>
    <p:sldId id="276" r:id="rId9"/>
    <p:sldId id="275" r:id="rId10"/>
    <p:sldId id="264" r:id="rId11"/>
    <p:sldId id="265" r:id="rId12"/>
    <p:sldId id="266" r:id="rId13"/>
    <p:sldId id="267" r:id="rId14"/>
    <p:sldId id="269" r:id="rId15"/>
    <p:sldId id="270" r:id="rId16"/>
    <p:sldId id="277" r:id="rId1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99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176C8-48CB-4945-B6BF-A90D1954117C}" type="datetimeFigureOut">
              <a:rPr lang="ru-RU"/>
              <a:pPr>
                <a:defRPr/>
              </a:pPr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E5EC5-E519-4E2E-BC10-E4A3E17E12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4F80E-4ACD-4E61-8716-95D5B196D23F}" type="datetimeFigureOut">
              <a:rPr lang="ru-RU"/>
              <a:pPr>
                <a:defRPr/>
              </a:pPr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8E455-E0A0-474D-A0A8-242416C74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3D26C-7537-4D45-AA3A-F6C56A642400}" type="datetimeFigureOut">
              <a:rPr lang="ru-RU"/>
              <a:pPr>
                <a:defRPr/>
              </a:pPr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A8CF-9FF5-42F9-843E-B39A3BCDF3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0B794-76FB-4F56-AABF-22C04BC63637}" type="datetimeFigureOut">
              <a:rPr lang="ru-RU"/>
              <a:pPr>
                <a:defRPr/>
              </a:pPr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74437-2FBF-4F72-838F-E3DD18512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D5B08-FC25-4102-A51A-B0B75390418D}" type="datetimeFigureOut">
              <a:rPr lang="ru-RU"/>
              <a:pPr>
                <a:defRPr/>
              </a:pPr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1738D-5DDA-40E2-881A-DCB35F062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61EE6-DBE0-4FE3-9C2A-E3795BC41CDD}" type="datetimeFigureOut">
              <a:rPr lang="ru-RU"/>
              <a:pPr>
                <a:defRPr/>
              </a:pPr>
              <a:t>13.04.2021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427A6-9AEA-4492-9D5D-77F255847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3E8A1-3BF6-4C18-9395-685A54BE1F94}" type="datetimeFigureOut">
              <a:rPr lang="ru-RU"/>
              <a:pPr>
                <a:defRPr/>
              </a:pPr>
              <a:t>13.04.2021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E1D5-ED9E-4DCA-AC13-FDA9A9E53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EDD2E-7344-4FE4-ABF3-B7B5C497D518}" type="datetimeFigureOut">
              <a:rPr lang="ru-RU"/>
              <a:pPr>
                <a:defRPr/>
              </a:pPr>
              <a:t>13.04.2021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E3A16-31BF-436A-AD01-E6E15D652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63AF-7190-4256-9B62-E6F09F736ADA}" type="datetimeFigureOut">
              <a:rPr lang="ru-RU"/>
              <a:pPr>
                <a:defRPr/>
              </a:pPr>
              <a:t>13.04.2021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57C53-3262-4A78-9876-7DF52614EA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8812A-E34B-4BCF-BD7B-0F03615DCBB7}" type="datetimeFigureOut">
              <a:rPr lang="ru-RU"/>
              <a:pPr>
                <a:defRPr/>
              </a:pPr>
              <a:t>13.04.2021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92746-80CC-436B-8957-00FB35DB13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07E85-3713-42D5-9769-6C00A7675CB2}" type="datetimeFigureOut">
              <a:rPr lang="ru-RU"/>
              <a:pPr>
                <a:defRPr/>
              </a:pPr>
              <a:t>13.04.2021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C6EEC-A790-46C0-AB68-7E2477F7E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6D384C-E317-4064-A84B-9F70E084CF13}" type="datetimeFigureOut">
              <a:rPr lang="ru-RU"/>
              <a:pPr>
                <a:defRPr/>
              </a:pPr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0F7707-BBE6-4A52-8514-C55DAD215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2611438" y="1524000"/>
            <a:ext cx="8534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i="1" dirty="0">
                <a:solidFill>
                  <a:srgbClr val="800000"/>
                </a:solidFill>
                <a:latin typeface="Times New Roman" pitchFamily="18" charset="0"/>
              </a:rPr>
              <a:t>Народные подвижные игры, их значение в физическом воспитании детей младшего возраста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3003550" y="4067175"/>
            <a:ext cx="7970838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>
                <a:solidFill>
                  <a:srgbClr val="003300"/>
                </a:solidFill>
                <a:latin typeface="Times New Roman" pitchFamily="18" charset="0"/>
              </a:rPr>
              <a:t>«Игра есть потребность растущего детского организма…» Н.К. Крупская.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8493125" y="5767388"/>
            <a:ext cx="333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Подготовила: Трубецкая Наталья Юрьевна</a:t>
            </a: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2189163" y="176213"/>
            <a:ext cx="85344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>
                <a:latin typeface="Times New Roman" pitchFamily="18" charset="0"/>
              </a:rPr>
              <a:t>Муниципальное бюджетное дошкольное образовательное </a:t>
            </a:r>
          </a:p>
          <a:p>
            <a:pPr algn="ctr">
              <a:spcBef>
                <a:spcPct val="50000"/>
              </a:spcBef>
            </a:pPr>
            <a:r>
              <a:rPr lang="ru-RU" b="1" i="1">
                <a:latin typeface="Times New Roman" pitchFamily="18" charset="0"/>
              </a:rPr>
              <a:t>учреждение № 1 г. Кировска</a:t>
            </a:r>
          </a:p>
        </p:txBody>
      </p:sp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4530725" y="5951538"/>
            <a:ext cx="333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2021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2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4762500" y="147638"/>
            <a:ext cx="426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</a:rPr>
              <a:t>«Золотые ворота»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2052638" y="549275"/>
            <a:ext cx="5843587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 dirty="0">
                <a:solidFill>
                  <a:srgbClr val="800000"/>
                </a:solidFill>
                <a:latin typeface="Times New Roman" pitchFamily="18" charset="0"/>
              </a:rPr>
              <a:t>Цель:</a:t>
            </a:r>
            <a:r>
              <a:rPr lang="ru-RU" sz="1400" b="1" i="1" dirty="0">
                <a:solidFill>
                  <a:srgbClr val="800000"/>
                </a:solidFill>
                <a:latin typeface="Times New Roman" pitchFamily="18" charset="0"/>
              </a:rPr>
              <a:t> </a:t>
            </a:r>
            <a:r>
              <a:rPr lang="ru-RU" sz="1400" b="1" i="1" dirty="0">
                <a:solidFill>
                  <a:srgbClr val="003300"/>
                </a:solidFill>
                <a:latin typeface="Times New Roman" pitchFamily="18" charset="0"/>
              </a:rPr>
              <a:t>развивать быстроту, ловкость, глазомер, совершенствовать ориентировку в пространстве. Упражнять в ходьбе цепочкой.</a:t>
            </a:r>
          </a:p>
          <a:p>
            <a:r>
              <a:rPr lang="ru-RU" sz="1600" b="1" i="1" dirty="0">
                <a:solidFill>
                  <a:srgbClr val="800000"/>
                </a:solidFill>
                <a:latin typeface="Times New Roman" pitchFamily="18" charset="0"/>
              </a:rPr>
              <a:t>Описание:</a:t>
            </a:r>
            <a:r>
              <a:rPr lang="ru-RU" sz="1400" b="1" i="1" dirty="0">
                <a:solidFill>
                  <a:srgbClr val="003300"/>
                </a:solidFill>
                <a:latin typeface="Times New Roman" pitchFamily="18" charset="0"/>
              </a:rPr>
              <a:t> Пара игроков встают лицом друг к другу и поднимают вверх руки – это ворота. Остальные игроки берутся друг за друга так, что получается цепочка. Все дети говорят:</a:t>
            </a:r>
          </a:p>
          <a:p>
            <a:endParaRPr lang="ru-RU" sz="1400" b="1" i="1" dirty="0">
              <a:solidFill>
                <a:srgbClr val="800000"/>
              </a:solidFill>
              <a:latin typeface="Times New Roman" pitchFamily="18" charset="0"/>
            </a:endParaRPr>
          </a:p>
          <a:p>
            <a:r>
              <a:rPr lang="ru-RU" sz="1400" b="1" i="1" dirty="0">
                <a:solidFill>
                  <a:srgbClr val="800000"/>
                </a:solidFill>
                <a:latin typeface="Times New Roman" pitchFamily="18" charset="0"/>
              </a:rPr>
              <a:t>Ай, люди, ай, люди,                   Наши руки мы сплели.</a:t>
            </a:r>
          </a:p>
          <a:p>
            <a:r>
              <a:rPr lang="ru-RU" sz="1400" b="1" i="1" dirty="0">
                <a:solidFill>
                  <a:srgbClr val="800000"/>
                </a:solidFill>
                <a:latin typeface="Times New Roman" pitchFamily="18" charset="0"/>
              </a:rPr>
              <a:t>Мы их подняли повыше,        Получилась красота!</a:t>
            </a:r>
          </a:p>
          <a:p>
            <a:r>
              <a:rPr lang="ru-RU" sz="1400" b="1" i="1" dirty="0">
                <a:solidFill>
                  <a:srgbClr val="800000"/>
                </a:solidFill>
                <a:latin typeface="Times New Roman" pitchFamily="18" charset="0"/>
              </a:rPr>
              <a:t>Получились не простые,      Золотые ворота! </a:t>
            </a:r>
          </a:p>
          <a:p>
            <a:endParaRPr lang="ru-RU" sz="1400" b="1" i="1" dirty="0">
              <a:solidFill>
                <a:srgbClr val="003300"/>
              </a:solidFill>
              <a:latin typeface="Times New Roman" pitchFamily="18" charset="0"/>
            </a:endParaRPr>
          </a:p>
          <a:p>
            <a:r>
              <a:rPr lang="ru-RU" sz="1400" b="1" i="1" dirty="0">
                <a:solidFill>
                  <a:srgbClr val="003300"/>
                </a:solidFill>
                <a:latin typeface="Times New Roman" pitchFamily="18" charset="0"/>
              </a:rPr>
              <a:t>Игроки-ворота говорят стишок, а цепочка </a:t>
            </a:r>
          </a:p>
          <a:p>
            <a:r>
              <a:rPr lang="ru-RU" sz="1400" b="1" i="1" dirty="0">
                <a:solidFill>
                  <a:srgbClr val="003300"/>
                </a:solidFill>
                <a:latin typeface="Times New Roman" pitchFamily="18" charset="0"/>
              </a:rPr>
              <a:t>должна быстро пройти между ними. </a:t>
            </a:r>
          </a:p>
          <a:p>
            <a:r>
              <a:rPr lang="ru-RU" sz="1400" b="1" i="1" dirty="0">
                <a:solidFill>
                  <a:srgbClr val="003300"/>
                </a:solidFill>
                <a:latin typeface="Times New Roman" pitchFamily="18" charset="0"/>
              </a:rPr>
              <a:t>Дети – «ворота» говорят:</a:t>
            </a:r>
          </a:p>
          <a:p>
            <a:endParaRPr lang="ru-RU" sz="1400" b="1" i="1" dirty="0">
              <a:solidFill>
                <a:srgbClr val="003300"/>
              </a:solidFill>
              <a:latin typeface="Times New Roman" pitchFamily="18" charset="0"/>
            </a:endParaRPr>
          </a:p>
          <a:p>
            <a:r>
              <a:rPr lang="ru-RU" sz="1400" b="1" i="1" dirty="0">
                <a:solidFill>
                  <a:srgbClr val="800000"/>
                </a:solidFill>
                <a:latin typeface="Times New Roman" pitchFamily="18" charset="0"/>
              </a:rPr>
              <a:t>Золотые ворота                    Пропускают не всегда.</a:t>
            </a:r>
          </a:p>
          <a:p>
            <a:r>
              <a:rPr lang="ru-RU" sz="1400" b="1" i="1" dirty="0">
                <a:solidFill>
                  <a:srgbClr val="800000"/>
                </a:solidFill>
                <a:latin typeface="Times New Roman" pitchFamily="18" charset="0"/>
              </a:rPr>
              <a:t>Первый раз прощается,      Второй - запрещается.</a:t>
            </a:r>
          </a:p>
          <a:p>
            <a:r>
              <a:rPr lang="ru-RU" sz="1400" b="1" i="1" dirty="0">
                <a:solidFill>
                  <a:srgbClr val="800000"/>
                </a:solidFill>
                <a:latin typeface="Times New Roman" pitchFamily="18" charset="0"/>
              </a:rPr>
              <a:t>А на третий раз                    Не пропустим вас! </a:t>
            </a:r>
          </a:p>
          <a:p>
            <a:endParaRPr lang="ru-RU" sz="1400" b="1" i="1" dirty="0">
              <a:solidFill>
                <a:srgbClr val="800000"/>
              </a:solidFill>
              <a:latin typeface="Times New Roman" pitchFamily="18" charset="0"/>
            </a:endParaRPr>
          </a:p>
          <a:p>
            <a:r>
              <a:rPr lang="ru-RU" sz="1400" b="1" i="1" dirty="0">
                <a:solidFill>
                  <a:srgbClr val="003300"/>
                </a:solidFill>
                <a:latin typeface="Times New Roman" pitchFamily="18" charset="0"/>
              </a:rPr>
              <a:t>С этими словами руки опускаются, ворота захлопываются. Те, которые оказались пойманными, становятся дополнительными воротами. </a:t>
            </a:r>
            <a:r>
              <a:rPr lang="ru-RU" sz="1400" b="1" i="1" dirty="0" smtClean="0">
                <a:solidFill>
                  <a:srgbClr val="003300"/>
                </a:solidFill>
                <a:latin typeface="Times New Roman" pitchFamily="18" charset="0"/>
              </a:rPr>
              <a:t>«Ворота» </a:t>
            </a:r>
            <a:r>
              <a:rPr lang="ru-RU" sz="1400" b="1" i="1" dirty="0">
                <a:solidFill>
                  <a:srgbClr val="003300"/>
                </a:solidFill>
                <a:latin typeface="Times New Roman" pitchFamily="18" charset="0"/>
              </a:rPr>
              <a:t>побеждают, если им удалось поймать всех игроков.</a:t>
            </a:r>
          </a:p>
          <a:p>
            <a:r>
              <a:rPr lang="ru-RU" sz="1400" b="1" i="1" dirty="0">
                <a:solidFill>
                  <a:srgbClr val="800000"/>
                </a:solidFill>
                <a:latin typeface="Times New Roman" pitchFamily="18" charset="0"/>
              </a:rPr>
              <a:t>Правила игры:</a:t>
            </a:r>
            <a:r>
              <a:rPr lang="ru-RU" sz="1400" b="1" i="1" dirty="0">
                <a:solidFill>
                  <a:srgbClr val="003300"/>
                </a:solidFill>
                <a:latin typeface="Times New Roman" pitchFamily="18" charset="0"/>
              </a:rPr>
              <a:t> Игра продолжается до тех   пор, пока не останется три-четыре не пойманных играющих, опускать руки надо  быстро, но аккуратно. </a:t>
            </a:r>
          </a:p>
        </p:txBody>
      </p:sp>
      <p:pic>
        <p:nvPicPr>
          <p:cNvPr id="20486" name="Picture 7" descr="DSCN0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2371" y="665163"/>
            <a:ext cx="4999630" cy="5298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6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3868738" y="198438"/>
            <a:ext cx="462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800000"/>
                </a:solidFill>
                <a:latin typeface="Times New Roman" pitchFamily="18" charset="0"/>
              </a:rPr>
              <a:t>«Веревочка»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2195513" y="652463"/>
            <a:ext cx="5405437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rgbClr val="990000"/>
                </a:solidFill>
                <a:latin typeface="Times New Roman" pitchFamily="18" charset="0"/>
              </a:rPr>
              <a:t>Цель: </a:t>
            </a:r>
            <a:r>
              <a:rPr lang="ru-RU" sz="2000" b="1" i="1" dirty="0" smtClean="0">
                <a:solidFill>
                  <a:srgbClr val="003300"/>
                </a:solidFill>
                <a:latin typeface="Times New Roman" pitchFamily="18" charset="0"/>
              </a:rPr>
              <a:t>сплочение группы, выявление лидера.</a:t>
            </a:r>
            <a:endParaRPr lang="ru-RU" sz="2000" b="1" i="1" dirty="0" smtClean="0">
              <a:solidFill>
                <a:srgbClr val="990000"/>
              </a:solidFill>
              <a:latin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003300"/>
                </a:solidFill>
                <a:latin typeface="Times New Roman" pitchFamily="18" charset="0"/>
              </a:rPr>
              <a:t>Берут </a:t>
            </a:r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</a:rPr>
              <a:t>длинную веревку, концы ее связывают. Участники игры встают в круг и берут веревку в руки. В середине стоит водящий. Он ходит по кругу и старается коснуться рук одного из играющих. Но дети внимательны, они опускают веревку и быстро прячут руки. Как только водящий отходит, они сразу же берут веревку. Кого водящий ударит по руке, тот идет водить.</a:t>
            </a:r>
          </a:p>
          <a:p>
            <a:r>
              <a:rPr lang="ru-RU" sz="2000" b="1" i="1" dirty="0">
                <a:solidFill>
                  <a:srgbClr val="800000"/>
                </a:solidFill>
                <a:latin typeface="Times New Roman" pitchFamily="18" charset="0"/>
              </a:rPr>
              <a:t>Правила</a:t>
            </a:r>
          </a:p>
          <a:p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</a:rPr>
              <a:t>1. Играющие должны веревку держать двумя руками.</a:t>
            </a:r>
          </a:p>
          <a:p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</a:rPr>
              <a:t>2. По ходу игры веревка не должна падать на землю.</a:t>
            </a:r>
          </a:p>
        </p:txBody>
      </p:sp>
      <p:pic>
        <p:nvPicPr>
          <p:cNvPr id="21510" name="Picture 7" descr="DSCN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0733" y="1141413"/>
            <a:ext cx="4781267" cy="5132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0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3302000" y="130175"/>
            <a:ext cx="6057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800000"/>
                </a:solidFill>
                <a:latin typeface="Times New Roman" pitchFamily="18" charset="0"/>
              </a:rPr>
              <a:t>«Бабка - Ежка»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1958975" y="573088"/>
            <a:ext cx="10113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 i="1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2062163" y="522288"/>
            <a:ext cx="8847137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800000"/>
                </a:solidFill>
                <a:latin typeface="Times New Roman" pitchFamily="18" charset="0"/>
              </a:rPr>
              <a:t>Задачи: </a:t>
            </a:r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развивать у детей умение выполнять движения по сигналу, упражнять в беге с </a:t>
            </a:r>
            <a:r>
              <a:rPr lang="ru-RU" b="1" i="1" dirty="0" err="1">
                <a:solidFill>
                  <a:srgbClr val="003300"/>
                </a:solidFill>
                <a:latin typeface="Times New Roman" pitchFamily="18" charset="0"/>
              </a:rPr>
              <a:t>увертыванием</a:t>
            </a:r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, прыжках на одной ноге, умение играть в коллективе.</a:t>
            </a:r>
          </a:p>
          <a:p>
            <a:r>
              <a:rPr lang="ru-RU" b="1" i="1" dirty="0">
                <a:solidFill>
                  <a:srgbClr val="800000"/>
                </a:solidFill>
                <a:latin typeface="Times New Roman" pitchFamily="18" charset="0"/>
              </a:rPr>
              <a:t>Описание:</a:t>
            </a:r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 игроки образуют круг. В середину круга встает водящий – Бабка - </a:t>
            </a:r>
            <a:r>
              <a:rPr lang="ru-RU" b="1" i="1" dirty="0" err="1">
                <a:solidFill>
                  <a:srgbClr val="003300"/>
                </a:solidFill>
                <a:latin typeface="Times New Roman" pitchFamily="18" charset="0"/>
              </a:rPr>
              <a:t>Ежка</a:t>
            </a:r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, в руках у нее «помело». Вокруг нее игроки водят хоровод и поют:</a:t>
            </a:r>
          </a:p>
          <a:p>
            <a:endParaRPr lang="ru-RU" b="1" i="1" dirty="0">
              <a:solidFill>
                <a:srgbClr val="800000"/>
              </a:solidFill>
              <a:latin typeface="Times New Roman" pitchFamily="18" charset="0"/>
            </a:endParaRPr>
          </a:p>
          <a:p>
            <a:r>
              <a:rPr lang="ru-RU" b="1" i="1" dirty="0">
                <a:solidFill>
                  <a:srgbClr val="800000"/>
                </a:solidFill>
                <a:latin typeface="Times New Roman" pitchFamily="18" charset="0"/>
              </a:rPr>
              <a:t>Бабка - </a:t>
            </a:r>
            <a:r>
              <a:rPr lang="ru-RU" b="1" i="1" dirty="0" err="1">
                <a:solidFill>
                  <a:srgbClr val="800000"/>
                </a:solidFill>
                <a:latin typeface="Times New Roman" pitchFamily="18" charset="0"/>
              </a:rPr>
              <a:t>Ёжка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</a:rPr>
              <a:t> костяная 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</a:rPr>
              <a:t>ножка;   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</a:rPr>
              <a:t>С печки упала ногу 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</a:rPr>
              <a:t>сломала,</a:t>
            </a:r>
            <a:endParaRPr lang="ru-RU" b="1" i="1" dirty="0">
              <a:solidFill>
                <a:srgbClr val="800000"/>
              </a:solidFill>
              <a:latin typeface="Times New Roman" pitchFamily="18" charset="0"/>
            </a:endParaRPr>
          </a:p>
          <a:p>
            <a:r>
              <a:rPr lang="ru-RU" b="1" i="1" dirty="0">
                <a:solidFill>
                  <a:srgbClr val="800000"/>
                </a:solidFill>
                <a:latin typeface="Times New Roman" pitchFamily="18" charset="0"/>
              </a:rPr>
              <a:t>А потом и 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</a:rPr>
              <a:t>говорит:                      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</a:rPr>
              <a:t>«У меня нога болит»</a:t>
            </a:r>
          </a:p>
          <a:p>
            <a:r>
              <a:rPr lang="ru-RU" b="1" i="1" dirty="0">
                <a:solidFill>
                  <a:srgbClr val="800000"/>
                </a:solidFill>
                <a:latin typeface="Times New Roman" pitchFamily="18" charset="0"/>
              </a:rPr>
              <a:t>Пошла она на базар,                         Раздавила самовар,</a:t>
            </a:r>
          </a:p>
          <a:p>
            <a:r>
              <a:rPr lang="ru-RU" b="1" i="1" dirty="0">
                <a:solidFill>
                  <a:srgbClr val="800000"/>
                </a:solidFill>
                <a:latin typeface="Times New Roman" pitchFamily="18" charset="0"/>
              </a:rPr>
              <a:t>Пошла на 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8" charset="0"/>
              </a:rPr>
              <a:t>улицу,                               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</a:rPr>
              <a:t>Раздавила курицу,</a:t>
            </a:r>
          </a:p>
          <a:p>
            <a:r>
              <a:rPr lang="ru-RU" b="1" i="1" dirty="0">
                <a:solidFill>
                  <a:srgbClr val="800000"/>
                </a:solidFill>
                <a:latin typeface="Times New Roman" pitchFamily="18" charset="0"/>
              </a:rPr>
              <a:t>Вышла на лужайку,                          Испугала зайку.</a:t>
            </a:r>
          </a:p>
          <a:p>
            <a:endParaRPr lang="ru-RU" b="1" i="1" dirty="0">
              <a:solidFill>
                <a:srgbClr val="003300"/>
              </a:solidFill>
              <a:latin typeface="Times New Roman" pitchFamily="18" charset="0"/>
            </a:endParaRPr>
          </a:p>
          <a:p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После последних слов Бабка - </a:t>
            </a:r>
            <a:r>
              <a:rPr lang="ru-RU" b="1" i="1" dirty="0" err="1">
                <a:solidFill>
                  <a:srgbClr val="003300"/>
                </a:solidFill>
                <a:latin typeface="Times New Roman" pitchFamily="18" charset="0"/>
              </a:rPr>
              <a:t>Ёжка</a:t>
            </a:r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</a:p>
          <a:p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скачет на одной ноге </a:t>
            </a:r>
          </a:p>
          <a:p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выбегает и старается кого-нибудь </a:t>
            </a:r>
          </a:p>
          <a:p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коснуться «помелом». Все разбегаются. </a:t>
            </a:r>
          </a:p>
          <a:p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К кому прикоснется – тот «заколдован» </a:t>
            </a:r>
          </a:p>
          <a:p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и замирает. </a:t>
            </a:r>
          </a:p>
          <a:p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Пойманный становится Бабкой - </a:t>
            </a:r>
            <a:r>
              <a:rPr lang="ru-RU" b="1" i="1" dirty="0" err="1">
                <a:solidFill>
                  <a:srgbClr val="003300"/>
                </a:solidFill>
                <a:latin typeface="Times New Roman" pitchFamily="18" charset="0"/>
              </a:rPr>
              <a:t>Ежкой</a:t>
            </a:r>
            <a:r>
              <a:rPr lang="ru-RU" b="1" i="1" dirty="0">
                <a:solidFill>
                  <a:srgbClr val="0033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2535" name="Picture 8" descr="DSCN0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8723" y="2374709"/>
            <a:ext cx="4900566" cy="4399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/>
          <a:p>
            <a:pPr algn="ctr" eaLnBrk="1" hangingPunct="1"/>
            <a:endParaRPr lang="ru-RU" sz="6000" smtClean="0"/>
          </a:p>
        </p:txBody>
      </p:sp>
      <p:sp>
        <p:nvSpPr>
          <p:cNvPr id="2355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2400" smtClean="0"/>
          </a:p>
        </p:txBody>
      </p:sp>
      <p:pic>
        <p:nvPicPr>
          <p:cNvPr id="2355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2133600" y="886168"/>
            <a:ext cx="10363200" cy="524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 i="1" dirty="0">
                <a:solidFill>
                  <a:srgbClr val="003300"/>
                </a:solidFill>
                <a:latin typeface="Times New Roman" pitchFamily="18" charset="0"/>
              </a:rPr>
              <a:t>Благодаря знакомству с </a:t>
            </a:r>
            <a:r>
              <a:rPr lang="ru-RU" sz="4400" b="1" i="1" dirty="0" smtClean="0">
                <a:solidFill>
                  <a:srgbClr val="003300"/>
                </a:solidFill>
                <a:latin typeface="Times New Roman" pitchFamily="18" charset="0"/>
              </a:rPr>
              <a:t>народными </a:t>
            </a:r>
            <a:r>
              <a:rPr lang="ru-RU" sz="4400" b="1" i="1" dirty="0">
                <a:solidFill>
                  <a:srgbClr val="003300"/>
                </a:solidFill>
                <a:latin typeface="Times New Roman" pitchFamily="18" charset="0"/>
              </a:rPr>
              <a:t>подвижными играми в дошкольном образовательном </a:t>
            </a:r>
            <a:r>
              <a:rPr lang="ru-RU" sz="4400" b="1" i="1" dirty="0" smtClean="0">
                <a:solidFill>
                  <a:srgbClr val="003300"/>
                </a:solidFill>
                <a:latin typeface="Times New Roman" pitchFamily="18" charset="0"/>
              </a:rPr>
              <a:t>учреждении, </a:t>
            </a:r>
            <a:r>
              <a:rPr lang="ru-RU" sz="4400" b="1" i="1" dirty="0">
                <a:solidFill>
                  <a:srgbClr val="003300"/>
                </a:solidFill>
                <a:latin typeface="Times New Roman" pitchFamily="18" charset="0"/>
              </a:rPr>
              <a:t>мы сохраняем свои традиции, передаем будущему поколению, тем самым обеспечиваем духовное и физическое здоровье наших детей.</a:t>
            </a:r>
            <a:endParaRPr lang="ru-RU" sz="4400" b="1" i="1" dirty="0">
              <a:solidFill>
                <a:srgbClr val="8000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dirty="0"/>
              <a:t>     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/>
          <a:p>
            <a:pPr algn="ctr" eaLnBrk="1" hangingPunct="1"/>
            <a:endParaRPr lang="ru-RU" sz="6000" smtClean="0"/>
          </a:p>
        </p:txBody>
      </p:sp>
      <p:sp>
        <p:nvSpPr>
          <p:cNvPr id="2560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2400" smtClean="0"/>
          </a:p>
        </p:txBody>
      </p:sp>
      <p:pic>
        <p:nvPicPr>
          <p:cNvPr id="2560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068959" y="124620"/>
            <a:ext cx="342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 i="1" dirty="0">
                <a:solidFill>
                  <a:srgbClr val="800000"/>
                </a:solidFill>
                <a:latin typeface="Times New Roman" pitchFamily="18" charset="0"/>
              </a:rPr>
              <a:t>Вывод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057399" y="797510"/>
            <a:ext cx="10322169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подвижные игры способствуют физическому развитию воспитанников младшего дошкольного возраста. Формируют и совершенствуют жизненно необходимым двигательным умениям и навыкам (ходьбе, бегу, прыжкам, лазанью, метанию и т.д.). Удовлетворяют потребность детей в движении. Так же благодаря народным подвижным играм, формируется способность выполнять правила народных игр, проявляя находчивость, выдержку, ловкость и самостоятельность. </a:t>
            </a:r>
            <a:r>
              <a:rPr lang="ru-RU" sz="28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моей группы стал </a:t>
            </a:r>
            <a:r>
              <a:rPr lang="ru-RU" sz="28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проявляться интерес к физической культуре как организованной форме максимального проявления его двигательных и функциональных </a:t>
            </a:r>
            <a:r>
              <a:rPr lang="ru-RU" sz="28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возможностей.</a:t>
            </a:r>
            <a:endParaRPr lang="ru-RU" sz="2800" b="1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/>
          <a:p>
            <a:pPr algn="ctr" eaLnBrk="1" hangingPunct="1"/>
            <a:endParaRPr lang="ru-RU" sz="6000" smtClean="0"/>
          </a:p>
        </p:txBody>
      </p:sp>
      <p:sp>
        <p:nvSpPr>
          <p:cNvPr id="2662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2400" smtClean="0"/>
          </a:p>
        </p:txBody>
      </p:sp>
      <p:pic>
        <p:nvPicPr>
          <p:cNvPr id="2662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033516" y="980841"/>
            <a:ext cx="10158484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indent="-742950">
              <a:spcBef>
                <a:spcPct val="50000"/>
              </a:spcBef>
              <a:buAutoNum type="arabicPeriod"/>
            </a:pPr>
            <a:r>
              <a:rPr lang="ru-RU" sz="32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Губанова </a:t>
            </a:r>
            <a:r>
              <a:rPr lang="ru-RU" sz="32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Ф. «Игровая деятельность в детском саду</a:t>
            </a:r>
            <a:r>
              <a:rPr lang="ru-RU" sz="32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2008г.</a:t>
            </a:r>
          </a:p>
          <a:p>
            <a:pPr marL="742950" indent="-742950">
              <a:spcBef>
                <a:spcPct val="50000"/>
              </a:spcBef>
              <a:buAutoNum type="arabicPeriod"/>
            </a:pPr>
            <a:r>
              <a:rPr lang="ru-RU" sz="32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Литвинова </a:t>
            </a:r>
            <a:r>
              <a:rPr lang="ru-RU" sz="32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Н. «Русские народные подвижные игры</a:t>
            </a:r>
            <a:r>
              <a:rPr lang="ru-RU" sz="32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1986г. </a:t>
            </a:r>
          </a:p>
          <a:p>
            <a:pPr marL="742950" indent="-742950">
              <a:spcBef>
                <a:spcPct val="50000"/>
              </a:spcBef>
              <a:buAutoNum type="arabicPeriod"/>
            </a:pPr>
            <a:r>
              <a:rPr lang="ru-RU" sz="32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Осокина </a:t>
            </a:r>
            <a:r>
              <a:rPr lang="ru-RU" sz="32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И., Тимофеева Е. А., </a:t>
            </a:r>
            <a:r>
              <a:rPr lang="ru-RU" sz="32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Фурмина</a:t>
            </a:r>
            <a:r>
              <a:rPr lang="ru-RU" sz="32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 С. «Игры и развлечения детей на воздухе». </a:t>
            </a:r>
            <a:r>
              <a:rPr lang="ru-RU" sz="32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1983г.</a:t>
            </a:r>
          </a:p>
          <a:p>
            <a:pPr marL="742950" indent="-742950">
              <a:spcBef>
                <a:spcPct val="50000"/>
              </a:spcBef>
              <a:buAutoNum type="arabicPeriod"/>
            </a:pPr>
            <a:r>
              <a:rPr lang="ru-RU" sz="32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 </a:t>
            </a:r>
            <a:r>
              <a:rPr lang="ru-RU" sz="32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А. «Народные традиции, игры, </a:t>
            </a:r>
            <a:r>
              <a:rPr lang="ru-RU" sz="32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развлечения», журнал </a:t>
            </a:r>
            <a:r>
              <a:rPr lang="ru-RU" sz="32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воспитание</a:t>
            </a:r>
            <a:r>
              <a:rPr lang="ru-RU" sz="32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200" b="1" i="1" dirty="0">
              <a:solidFill>
                <a:srgbClr val="0033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6722" y="272955"/>
            <a:ext cx="8693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литературы:</a:t>
            </a:r>
            <a:endParaRPr lang="ru-RU" sz="4000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/>
          <a:p>
            <a:pPr algn="ctr" eaLnBrk="1" hangingPunct="1"/>
            <a:endParaRPr lang="ru-RU" sz="6000" smtClean="0"/>
          </a:p>
        </p:txBody>
      </p:sp>
      <p:sp>
        <p:nvSpPr>
          <p:cNvPr id="2662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2400" smtClean="0"/>
          </a:p>
        </p:txBody>
      </p:sp>
      <p:pic>
        <p:nvPicPr>
          <p:cNvPr id="2662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190875" y="923925"/>
            <a:ext cx="734218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8000" b="1" i="1">
                <a:solidFill>
                  <a:srgbClr val="800000"/>
                </a:solidFill>
                <a:latin typeface="Times New Roman" pitchFamily="18" charset="0"/>
              </a:rPr>
              <a:t>Спасибо </a:t>
            </a:r>
          </a:p>
          <a:p>
            <a:pPr algn="ctr">
              <a:spcBef>
                <a:spcPct val="50000"/>
              </a:spcBef>
            </a:pPr>
            <a:r>
              <a:rPr lang="ru-RU" sz="8000" b="1" i="1">
                <a:solidFill>
                  <a:srgbClr val="800000"/>
                </a:solidFill>
                <a:latin typeface="Times New Roman" pitchFamily="18" charset="0"/>
              </a:rPr>
              <a:t>за </a:t>
            </a:r>
          </a:p>
          <a:p>
            <a:pPr algn="ctr">
              <a:spcBef>
                <a:spcPct val="50000"/>
              </a:spcBef>
            </a:pPr>
            <a:r>
              <a:rPr lang="ru-RU" sz="8000" b="1" i="1">
                <a:solidFill>
                  <a:srgbClr val="800000"/>
                </a:solidFill>
                <a:latin typeface="Times New Roman" pitchFamily="18" charset="0"/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13678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416425" y="165100"/>
            <a:ext cx="4770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solidFill>
                  <a:srgbClr val="800000"/>
                </a:solidFill>
                <a:latin typeface="Times New Roman" pitchFamily="18" charset="0"/>
              </a:rPr>
              <a:t>Актуальность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087563" y="754063"/>
            <a:ext cx="9882187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подвижные игры — незаменимое средство пополнения ребенком представлений об окружающем мире, развития мышления, смекалки, ловкости, сноровки, ценных морально-волевых качеств. Младший дошкольный возраст является наиболее важным периодом для формирования двигательной активности. Детские  народные подвижные игры выступают не только как фактор физического развития и воспитания, но и как средство духовного формирования личности.</a:t>
            </a:r>
            <a:r>
              <a:rPr lang="ru-RU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ru-RU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2105025" y="115888"/>
            <a:ext cx="985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800000"/>
                </a:solidFill>
                <a:latin typeface="Times New Roman" pitchFamily="18" charset="0"/>
              </a:rPr>
              <a:t>Цель:</a:t>
            </a:r>
            <a:r>
              <a:rPr lang="ru-RU" sz="2400" b="1" i="1" dirty="0">
                <a:solidFill>
                  <a:srgbClr val="003300"/>
                </a:solidFill>
                <a:latin typeface="Times New Roman" pitchFamily="18" charset="0"/>
              </a:rPr>
              <a:t> развитие двигательной активности и проявления интереса к физическим упражнениям посредством народных подвижных игр у детей младшего дошкольного возраста.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2061049" y="1316217"/>
            <a:ext cx="989917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800000"/>
                </a:solidFill>
                <a:latin typeface="Times New Roman" pitchFamily="18" charset="0"/>
              </a:rPr>
              <a:t>Задачи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</a:rPr>
              <a:t> Способствовать физическому развитию ребенка путем знакомства с народными подвижными играми;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</a:rPr>
              <a:t> Формировать и совершенствовать жизненно необходимые двигательные умения и навыки (ходьба, бег, прыжки, лазанье, метание и т.д.). Удовлетворять потребность детей в движении;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</a:rPr>
              <a:t> Формировать способность выполнять правила народных подвижных игр, проявляя находчивость, выдержку, ловкость и самостоятельность;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</a:rPr>
              <a:t> Воспитывать у детей интерес к физической культуре как организованной форме максимального проявления его двигательных и функциональных возможностей;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</a:rPr>
              <a:t> Поощрять двигательное творчество детей; </a:t>
            </a:r>
          </a:p>
          <a:p>
            <a:pPr>
              <a:spcBef>
                <a:spcPct val="50000"/>
              </a:spcBef>
            </a:pPr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</a:rPr>
              <a:t>- Способствовать развитию самоконтроля и самооценки в процессе организации разных форм двигательной активности.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30656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63487" y="252046"/>
            <a:ext cx="8253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sz="4400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8191" y="1361803"/>
            <a:ext cx="100038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Подготовительный </a:t>
            </a:r>
            <a:r>
              <a:rPr lang="ru-RU" sz="36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(постановка целей и задач, планирование работы по самообразованию; теоретическое изучение проблемы);</a:t>
            </a:r>
          </a:p>
          <a:p>
            <a:pPr lvl="0"/>
            <a:r>
              <a:rPr lang="ru-RU" sz="36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Основой </a:t>
            </a:r>
            <a:r>
              <a:rPr lang="ru-RU" sz="36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(реализация запланированной работы, взаимодействие с детьми, и родителями);</a:t>
            </a:r>
          </a:p>
          <a:p>
            <a:pPr lvl="0"/>
            <a:r>
              <a:rPr lang="ru-RU" sz="36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Заключительный </a:t>
            </a:r>
            <a:r>
              <a:rPr lang="ru-RU" sz="36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(подведение итогов).</a:t>
            </a:r>
          </a:p>
        </p:txBody>
      </p:sp>
    </p:spTree>
    <p:extLst>
      <p:ext uri="{BB962C8B-B14F-4D97-AF65-F5344CB8AC3E}">
        <p14:creationId xmlns:p14="http://schemas.microsoft.com/office/powerpoint/2010/main" val="391233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2316163" y="427038"/>
            <a:ext cx="89916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>
                <a:solidFill>
                  <a:srgbClr val="800000"/>
                </a:solidFill>
                <a:latin typeface="Times New Roman" pitchFamily="18" charset="0"/>
              </a:rPr>
              <a:t>Проблема</a:t>
            </a:r>
            <a:r>
              <a:rPr lang="ru-RU" sz="2800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003300"/>
                </a:solidFill>
                <a:latin typeface="Times New Roman" pitchFamily="18" charset="0"/>
              </a:rPr>
              <a:t>В содержании программы ДОУ в области «Физическое развитие» запас подвижных игр невелик и однообразен. Зачастую нет разницы между физическими упражнениями и игровыми упражнениями. У детей исчезает интерес к таким играм - упражнениям.</a:t>
            </a:r>
            <a:r>
              <a:rPr lang="ru-RU" sz="2400" b="1" i="1">
                <a:solidFill>
                  <a:srgbClr val="99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2346325" y="3048000"/>
            <a:ext cx="94186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>
                <a:solidFill>
                  <a:srgbClr val="800000"/>
                </a:solidFill>
                <a:latin typeface="Times New Roman" pitchFamily="18" charset="0"/>
              </a:rPr>
              <a:t>Возникли вопросы: 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003300"/>
                </a:solidFill>
                <a:latin typeface="Times New Roman" pitchFamily="18" charset="0"/>
              </a:rPr>
              <a:t>Как сделать подвижную игру многообразной? 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003300"/>
                </a:solidFill>
                <a:latin typeface="Times New Roman" pitchFamily="18" charset="0"/>
              </a:rPr>
              <a:t>Что надо сделать, чтобы ребенок проявлял интерес к физической активности? 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003300"/>
                </a:solidFill>
                <a:latin typeface="Times New Roman" pitchFamily="18" charset="0"/>
              </a:rPr>
              <a:t>Какую создать атмосферу в воспитании и обучении, чтобы одновременно сочеталась</a:t>
            </a:r>
            <a:r>
              <a:rPr lang="ru-RU" sz="2400" b="1" i="1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ru-RU" sz="2400" b="1" i="1">
                <a:solidFill>
                  <a:srgbClr val="003300"/>
                </a:solidFill>
                <a:latin typeface="Times New Roman" pitchFamily="18" charset="0"/>
              </a:rPr>
              <a:t>радость движения с духовным обогащением ребенка?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0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544763" y="457200"/>
            <a:ext cx="85201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>
                <a:solidFill>
                  <a:srgbClr val="800000"/>
                </a:solidFill>
                <a:latin typeface="Times New Roman" pitchFamily="18" charset="0"/>
              </a:rPr>
              <a:t>Народные подвижные игры: </a:t>
            </a:r>
            <a:r>
              <a:rPr lang="ru-RU"/>
              <a:t> 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2286000" y="1235075"/>
            <a:ext cx="90836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003300"/>
                </a:solidFill>
                <a:latin typeface="Times New Roman" pitchFamily="18" charset="0"/>
              </a:rPr>
              <a:t>Разнообразны; </a:t>
            </a:r>
          </a:p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003300"/>
                </a:solidFill>
                <a:latin typeface="Times New Roman" pitchFamily="18" charset="0"/>
              </a:rPr>
              <a:t>Вызывают активную работу мысли, воображение; </a:t>
            </a:r>
          </a:p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003300"/>
                </a:solidFill>
                <a:latin typeface="Times New Roman" pitchFamily="18" charset="0"/>
              </a:rPr>
              <a:t>Воспитывают навыки общения; </a:t>
            </a:r>
          </a:p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003300"/>
                </a:solidFill>
                <a:latin typeface="Times New Roman" pitchFamily="18" charset="0"/>
              </a:rPr>
              <a:t>Способствуют расширению кругозора; </a:t>
            </a:r>
          </a:p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003300"/>
                </a:solidFill>
                <a:latin typeface="Times New Roman" pitchFamily="18" charset="0"/>
              </a:rPr>
              <a:t>Являются средством самосознания, нравственности; </a:t>
            </a:r>
          </a:p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003300"/>
                </a:solidFill>
                <a:latin typeface="Times New Roman" pitchFamily="18" charset="0"/>
              </a:rPr>
              <a:t>Учат премудростям жизни; </a:t>
            </a:r>
          </a:p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003300"/>
                </a:solidFill>
                <a:latin typeface="Times New Roman" pitchFamily="18" charset="0"/>
              </a:rPr>
              <a:t>Народная подвижная игра - это важнейшее средство физического развития и укрепления здоровья дошкольников!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4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590800" y="381000"/>
            <a:ext cx="87169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>
                <a:solidFill>
                  <a:srgbClr val="800000"/>
                </a:solidFill>
                <a:latin typeface="Times New Roman" pitchFamily="18" charset="0"/>
              </a:rPr>
              <a:t>Народные подвижные игры можно разделить на несколько типов: </a:t>
            </a:r>
            <a:r>
              <a:rPr lang="ru-RU"/>
              <a:t> 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068513" y="1325563"/>
            <a:ext cx="9867900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003300"/>
                </a:solidFill>
                <a:latin typeface="Times New Roman" pitchFamily="18" charset="0"/>
              </a:rPr>
              <a:t>1.Игры, отражающие отношения человека и природы («Гуси-лебеди», «У медведя во бору», «Стадо», «Лягушки на болоте» и др.) 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003300"/>
                </a:solidFill>
                <a:latin typeface="Times New Roman" pitchFamily="18" charset="0"/>
              </a:rPr>
              <a:t>2. Игры, отражающие повседневные занятия наших предков («Невод», «Удочка», «Баба-Яга», «Охотники и утки» и др.) 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003300"/>
                </a:solidFill>
                <a:latin typeface="Times New Roman" pitchFamily="18" charset="0"/>
              </a:rPr>
              <a:t>3. Игры по религиозно-культовым мотивам («Водяной», «Дедушка-рожок», «Дедушка- домовой», «Мороз-красный нос» и др.) 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003300"/>
                </a:solidFill>
                <a:latin typeface="Times New Roman" pitchFamily="18" charset="0"/>
              </a:rPr>
              <a:t>4. Игры на находчивость, быстроту и координацию, силу и ловкость («Плетень», «Салки», «Капуста», «Медведь», «Горелки», «Хвост и голова») 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003300"/>
                </a:solidFill>
                <a:latin typeface="Times New Roman" pitchFamily="18" charset="0"/>
              </a:rPr>
              <a:t>5. Состязательные игры («Перетяни за черту», «Цепи кованые», «Перетягивание каната», «Вытолкни за круг») 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003300"/>
                </a:solidFill>
                <a:latin typeface="Times New Roman" pitchFamily="18" charset="0"/>
              </a:rPr>
              <a:t>6. Хороводные игры («Заря- заряница», «Берёзка», «Гуси и волк», «Золотые ворота»).</a:t>
            </a:r>
            <a:r>
              <a:rPr lang="ru-RU" b="1" i="1">
                <a:solidFill>
                  <a:srgbClr val="0033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ru-RU" b="1" i="1">
              <a:solidFill>
                <a:srgbClr val="00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/>
          <a:p>
            <a:pPr algn="ctr" eaLnBrk="1" hangingPunct="1"/>
            <a:endParaRPr lang="ru-RU" sz="6000" smtClean="0"/>
          </a:p>
        </p:txBody>
      </p:sp>
      <p:sp>
        <p:nvSpPr>
          <p:cNvPr id="2662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2400" smtClean="0"/>
          </a:p>
        </p:txBody>
      </p:sp>
      <p:pic>
        <p:nvPicPr>
          <p:cNvPr id="2662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1189" y="368490"/>
            <a:ext cx="8857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подвижные </a:t>
            </a:r>
            <a:r>
              <a:rPr lang="ru-RU" sz="32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можно </a:t>
            </a:r>
            <a:r>
              <a:rPr lang="ru-RU" sz="3200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разделить: сюжетные </a:t>
            </a:r>
            <a:r>
              <a:rPr lang="ru-RU" sz="32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бессюжетные игры.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699" y="1586240"/>
            <a:ext cx="86936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Сюжетные </a:t>
            </a:r>
            <a:r>
              <a:rPr lang="ru-RU" sz="2800" b="1" i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подвижные игры </a:t>
            </a:r>
            <a:r>
              <a:rPr lang="ru-RU" sz="28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строятся на основе опыта детей, имеющихся у них представлений и знаний об окружающей жизни, явлениях природы, образе жизни и повадках животных и птиц.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2699" y="3794078"/>
            <a:ext cx="88983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Бессюжетные народные подвижные игры, типа салок, </a:t>
            </a:r>
            <a:r>
              <a:rPr lang="ru-RU" sz="28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ловишек</a:t>
            </a:r>
            <a:r>
              <a:rPr lang="ru-RU" sz="28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перебежек очень близки к сюжетным – в них лишь нет образов, которым дети подражают, все остальные компоненты те же: наличие правил, ответственных ролей. </a:t>
            </a:r>
          </a:p>
        </p:txBody>
      </p:sp>
    </p:spTree>
    <p:extLst>
      <p:ext uri="{BB962C8B-B14F-4D97-AF65-F5344CB8AC3E}">
        <p14:creationId xmlns:p14="http://schemas.microsoft.com/office/powerpoint/2010/main" val="10625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2727325" y="669925"/>
            <a:ext cx="82454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>
                <a:solidFill>
                  <a:srgbClr val="800000"/>
                </a:solidFill>
                <a:latin typeface="Times New Roman" pitchFamily="18" charset="0"/>
              </a:rPr>
              <a:t>Как можно в образовательный процесс внедрить  народные подвижные игры? </a:t>
            </a:r>
            <a:r>
              <a:rPr lang="ru-RU"/>
              <a:t> 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255838" y="2041525"/>
            <a:ext cx="94329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003300"/>
                </a:solidFill>
                <a:latin typeface="Times New Roman" pitchFamily="18" charset="0"/>
              </a:rPr>
              <a:t>В любую подвижную игру можно внести элементы народной подвижной игры, сделав ее ярче, богаче и интереснее (считалки, зазывалки, атрибуты, маски, костюмы); </a:t>
            </a:r>
          </a:p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003300"/>
                </a:solidFill>
                <a:latin typeface="Times New Roman" pitchFamily="18" charset="0"/>
              </a:rPr>
              <a:t>Название подвижной игры можно заменить названием народной игры, при этом цели и ход игры не изменится. </a:t>
            </a:r>
          </a:p>
        </p:txBody>
      </p:sp>
    </p:spTree>
    <p:extLst>
      <p:ext uri="{BB962C8B-B14F-4D97-AF65-F5344CB8AC3E}">
        <p14:creationId xmlns:p14="http://schemas.microsoft.com/office/powerpoint/2010/main" val="15911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1132</Words>
  <Application>Microsoft Office PowerPoint</Application>
  <PresentationFormat>Широкоэкранный</PresentationFormat>
  <Paragraphs>101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63</cp:revision>
  <dcterms:created xsi:type="dcterms:W3CDTF">2021-03-30T11:54:51Z</dcterms:created>
  <dcterms:modified xsi:type="dcterms:W3CDTF">2021-04-13T10:04:13Z</dcterms:modified>
</cp:coreProperties>
</file>