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7"/>
  </p:handoutMasterIdLst>
  <p:sldIdLst>
    <p:sldId id="256" r:id="rId2"/>
    <p:sldId id="263" r:id="rId3"/>
    <p:sldId id="262" r:id="rId4"/>
    <p:sldId id="266" r:id="rId5"/>
    <p:sldId id="265" r:id="rId6"/>
    <p:sldId id="273" r:id="rId7"/>
    <p:sldId id="274" r:id="rId8"/>
    <p:sldId id="267" r:id="rId9"/>
    <p:sldId id="268" r:id="rId10"/>
    <p:sldId id="269" r:id="rId11"/>
    <p:sldId id="270" r:id="rId12"/>
    <p:sldId id="275" r:id="rId13"/>
    <p:sldId id="276" r:id="rId14"/>
    <p:sldId id="264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74"/>
    <a:srgbClr val="173A8D"/>
    <a:srgbClr val="3A5896"/>
    <a:srgbClr val="385592"/>
    <a:srgbClr val="FFFFFF"/>
    <a:srgbClr val="D6DEEA"/>
    <a:srgbClr val="9F9289"/>
    <a:srgbClr val="E2DEDB"/>
    <a:srgbClr val="F1F1F1"/>
    <a:srgbClr val="1D3C7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08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00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70000"/>
            <a:ext cx="7886699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33084"/>
            <a:ext cx="7886699" cy="1047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279984" y="2094797"/>
            <a:ext cx="4584032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400" b="1" dirty="0">
              <a:ln w="0"/>
              <a:solidFill>
                <a:srgbClr val="003374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6649" y="593124"/>
            <a:ext cx="81884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173A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«Художественная литература, как средство духовно-нравственного воспитания»</a:t>
            </a:r>
            <a:endParaRPr lang="ru-RU" sz="3600" b="1" dirty="0">
              <a:solidFill>
                <a:srgbClr val="173A8D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31525" y="4712044"/>
            <a:ext cx="2842054" cy="670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173A8D"/>
                </a:solidFill>
              </a:rPr>
              <a:t>Подготовила воспитатель:</a:t>
            </a:r>
          </a:p>
          <a:p>
            <a:r>
              <a:rPr lang="ru-RU" b="1" dirty="0" smtClean="0">
                <a:solidFill>
                  <a:srgbClr val="173A8D"/>
                </a:solidFill>
              </a:rPr>
              <a:t>Ольшанская И.О. </a:t>
            </a:r>
            <a:endParaRPr lang="ru-RU" b="1" dirty="0">
              <a:solidFill>
                <a:srgbClr val="173A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6462" y="738232"/>
            <a:ext cx="669441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173A8D"/>
                </a:solidFill>
              </a:rPr>
              <a:t>Формирование уважения к окружающим, умение проявлять тактичность, вежливость, оказывать помощь тем, кто в ней нуждается: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173A8D"/>
                </a:solidFill>
              </a:rPr>
              <a:t>В. Осеева «Просто старушка»;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173A8D"/>
                </a:solidFill>
              </a:rPr>
              <a:t>В. Маяковский «Что такое хорошо и что такое плохо»;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173A8D"/>
                </a:solidFill>
              </a:rPr>
              <a:t>С. Маршак «Если вы вежливы»;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173A8D"/>
                </a:solidFill>
              </a:rPr>
              <a:t>В. </a:t>
            </a:r>
            <a:r>
              <a:rPr lang="ru-RU" sz="2800" dirty="0" err="1" smtClean="0">
                <a:solidFill>
                  <a:srgbClr val="173A8D"/>
                </a:solidFill>
              </a:rPr>
              <a:t>Сутеев</a:t>
            </a:r>
            <a:r>
              <a:rPr lang="ru-RU" sz="2800" dirty="0" smtClean="0">
                <a:solidFill>
                  <a:srgbClr val="173A8D"/>
                </a:solidFill>
              </a:rPr>
              <a:t> «Мешок яблок»;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173A8D"/>
                </a:solidFill>
              </a:rPr>
              <a:t>С. Прокофьев «Сказка про грубое слово «уходи»»;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173A8D"/>
                </a:solidFill>
              </a:rPr>
              <a:t>«</a:t>
            </a:r>
            <a:r>
              <a:rPr lang="ru-RU" sz="2800" dirty="0" err="1" smtClean="0">
                <a:solidFill>
                  <a:srgbClr val="173A8D"/>
                </a:solidFill>
              </a:rPr>
              <a:t>Заюшкина</a:t>
            </a:r>
            <a:r>
              <a:rPr lang="ru-RU" sz="2800" dirty="0" smtClean="0">
                <a:solidFill>
                  <a:srgbClr val="173A8D"/>
                </a:solidFill>
              </a:rPr>
              <a:t> избушка».</a:t>
            </a:r>
          </a:p>
          <a:p>
            <a:pPr>
              <a:buFont typeface="Wingdings" pitchFamily="2" charset="2"/>
              <a:buChar char="Ø"/>
            </a:pPr>
            <a:endParaRPr lang="ru-RU" sz="2800" dirty="0" smtClean="0">
              <a:solidFill>
                <a:srgbClr val="173A8D"/>
              </a:solidFill>
            </a:endParaRPr>
          </a:p>
          <a:p>
            <a:r>
              <a:rPr lang="ru-RU" sz="2800" b="1" dirty="0" smtClean="0"/>
              <a:t> </a:t>
            </a:r>
            <a:endParaRPr lang="ru-RU" sz="28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562" y="131806"/>
            <a:ext cx="865796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i="1" dirty="0" smtClean="0">
                <a:solidFill>
                  <a:srgbClr val="173A8D"/>
                </a:solidFill>
              </a:rPr>
              <a:t>Анкета «Семейное чтение» 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173A8D"/>
                </a:solidFill>
              </a:rPr>
              <a:t>уголок с книгами есть у более половины семей (16 из 23);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173A8D"/>
                </a:solidFill>
              </a:rPr>
              <a:t>читают ребенку книги: 5 семей – каждый день, -  10 семей-  когда попросит ребёнок ; иногда (редко) – 5 семей. 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173A8D"/>
                </a:solidFill>
              </a:rPr>
              <a:t> Почти у всех детей есть любимые книги («Русалочка», «Айболит», </a:t>
            </a:r>
            <a:r>
              <a:rPr lang="ru-RU" sz="2000" b="1" dirty="0" err="1" smtClean="0">
                <a:solidFill>
                  <a:srgbClr val="173A8D"/>
                </a:solidFill>
              </a:rPr>
              <a:t>Тараканище</a:t>
            </a:r>
            <a:r>
              <a:rPr lang="ru-RU" sz="2000" b="1" dirty="0" smtClean="0">
                <a:solidFill>
                  <a:srgbClr val="173A8D"/>
                </a:solidFill>
              </a:rPr>
              <a:t>», «Красная шапочка», «По дороге с облаками»), но встречаются и такие произведения как «Игры разума», «</a:t>
            </a:r>
            <a:r>
              <a:rPr lang="ru-RU" sz="2000" b="1" dirty="0" err="1" smtClean="0">
                <a:solidFill>
                  <a:srgbClr val="173A8D"/>
                </a:solidFill>
              </a:rPr>
              <a:t>Барбоскины</a:t>
            </a:r>
            <a:r>
              <a:rPr lang="ru-RU" sz="2000" b="1" dirty="0" smtClean="0">
                <a:solidFill>
                  <a:srgbClr val="173A8D"/>
                </a:solidFill>
              </a:rPr>
              <a:t>», детские научные книги, «Про автобус, который боялся темноты».  И у 3 детей вообще нет любимого произведения.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173A8D"/>
                </a:solidFill>
              </a:rPr>
              <a:t>Почти все опрошенные родители проводят с детьми беседу по прочитанному произведению.  (кроме 3 семей)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173A8D"/>
                </a:solidFill>
              </a:rPr>
              <a:t>Многие семьи считают важным обсудить с ребёнком прочитанное  ( кроме 2 семей)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173A8D"/>
                </a:solidFill>
              </a:rPr>
              <a:t>В практике воспитания детей почти все опрошенные родители используют примеры ситуаций или поведения литературных героев ( кроме 1 семьи)</a:t>
            </a:r>
          </a:p>
          <a:p>
            <a:pPr lvl="0" algn="ctr"/>
            <a:r>
              <a:rPr lang="ru-RU" sz="2000" b="1" dirty="0" smtClean="0">
                <a:solidFill>
                  <a:srgbClr val="173A8D"/>
                </a:solidFill>
              </a:rPr>
              <a:t>Все семьи считают, что необходимо прививать интерес к чтению. </a:t>
            </a:r>
          </a:p>
          <a:p>
            <a:endParaRPr lang="ru-RU" sz="2400" dirty="0" smtClean="0">
              <a:solidFill>
                <a:srgbClr val="173A8D"/>
              </a:solidFill>
            </a:endParaRPr>
          </a:p>
          <a:p>
            <a:endParaRPr lang="ru-RU" sz="2400" dirty="0" smtClean="0"/>
          </a:p>
          <a:p>
            <a:endParaRPr lang="ru-RU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1735" y="86256"/>
            <a:ext cx="3255963" cy="13405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Мой\Desktop\РОЖДЕСТВО\IMG_20210217_1155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4440" y="0"/>
            <a:ext cx="3217985" cy="67717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4021720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611" y="953037"/>
            <a:ext cx="7508383" cy="49970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45937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BGGhBlWOJ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429382">
            <a:off x="2084175" y="1235677"/>
            <a:ext cx="5115697" cy="43495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46422" y="387178"/>
            <a:ext cx="5609968" cy="54946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807307"/>
            <a:ext cx="457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173A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Цель:</a:t>
            </a:r>
          </a:p>
          <a:p>
            <a:pPr algn="ctr"/>
            <a:r>
              <a:rPr lang="ru-RU" sz="3200" b="1" dirty="0" smtClean="0">
                <a:solidFill>
                  <a:srgbClr val="173A8D"/>
                </a:solidFill>
                <a:cs typeface="Aharoni" panose="02010803020104030203" pitchFamily="2" charset="-79"/>
              </a:rPr>
              <a:t>способствовать формированию духовно-нравственных представлений воспитанников в процессе ознакомления с художественной литературой. </a:t>
            </a:r>
            <a:endParaRPr lang="ru-RU" sz="3200" b="1" dirty="0">
              <a:solidFill>
                <a:srgbClr val="173A8D"/>
              </a:solidFill>
              <a:cs typeface="Aharoni" panose="02010803020104030203" pitchFamily="2" charset="-79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173A8D"/>
                </a:solidFill>
                <a:latin typeface="+mj-lt"/>
              </a:rPr>
              <a:t>Задачи: </a:t>
            </a:r>
            <a:endParaRPr lang="en-US" b="1" dirty="0">
              <a:solidFill>
                <a:srgbClr val="173A8D"/>
              </a:solidFill>
              <a:latin typeface="+mj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44844" y="1103870"/>
            <a:ext cx="824841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173A8D"/>
                </a:solidFill>
              </a:rPr>
              <a:t>Способствовать  формированию у детей интереса к книгам;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173A8D"/>
                </a:solidFill>
              </a:rPr>
              <a:t>Развивать умение думать, сравнивать, анализировать поступки главных героев, давать оценку своему поведению; 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173A8D"/>
                </a:solidFill>
              </a:rPr>
              <a:t>Формировать опыт оценки хороших и плохих поступков;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173A8D"/>
                </a:solidFill>
              </a:rPr>
              <a:t>Способствовать развитию отзывчивости, сопереживания, милосердия, сострадания;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173A8D"/>
                </a:solidFill>
              </a:rPr>
              <a:t>Содействовать развитию эстетического вкуса, умению видеть и беречь красоту посредством художественной литературы;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173A8D"/>
                </a:solidFill>
              </a:rPr>
              <a:t>Совершенствовать умение слушать новые сказки, рассказы, стихотворения, следить за развитием действия.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173A8D"/>
                </a:solidFill>
              </a:rPr>
              <a:t>Воспитывать у ребёнка эмоциональное восприятие художественных произведений, умение самостоятельно рассуждать над ними.</a:t>
            </a:r>
          </a:p>
          <a:p>
            <a:pPr lvl="0"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 lvl="0"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95175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dAws8P_e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459" y="527221"/>
            <a:ext cx="5659395" cy="44319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542270" y="5280454"/>
            <a:ext cx="38341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3374"/>
                </a:solidFill>
              </a:rPr>
              <a:t>Чтение художественной литературы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Io36gbE4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22854" y="675502"/>
            <a:ext cx="5651156" cy="45143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113903" y="5338120"/>
            <a:ext cx="5101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3374"/>
                </a:solidFill>
              </a:rPr>
              <a:t>Рассматривание иллюстраций</a:t>
            </a:r>
            <a:endParaRPr lang="ru-RU" sz="2400" b="1" dirty="0">
              <a:solidFill>
                <a:srgbClr val="003374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183" y="257577"/>
            <a:ext cx="4043966" cy="50098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2152" y="1249251"/>
            <a:ext cx="4353059" cy="54220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497861" y="395416"/>
            <a:ext cx="4750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3374"/>
                </a:solidFill>
              </a:rPr>
              <a:t>Чтение сказки «</a:t>
            </a:r>
            <a:r>
              <a:rPr lang="ru-RU" sz="2000" b="1" dirty="0" err="1" smtClean="0">
                <a:solidFill>
                  <a:srgbClr val="003374"/>
                </a:solidFill>
              </a:rPr>
              <a:t>Заюшкина</a:t>
            </a:r>
            <a:r>
              <a:rPr lang="ru-RU" sz="2000" b="1" dirty="0" smtClean="0">
                <a:solidFill>
                  <a:srgbClr val="003374"/>
                </a:solidFill>
              </a:rPr>
              <a:t> избушка».</a:t>
            </a:r>
          </a:p>
        </p:txBody>
      </p:sp>
    </p:spTree>
    <p:extLst>
      <p:ext uri="{BB962C8B-B14F-4D97-AF65-F5344CB8AC3E}">
        <p14:creationId xmlns:p14="http://schemas.microsoft.com/office/powerpoint/2010/main" xmlns="" val="1042948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75945">
            <a:off x="2074390" y="497751"/>
            <a:ext cx="5143500" cy="56409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248838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2281" y="1227437"/>
            <a:ext cx="6425513" cy="4407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173A8D"/>
                </a:solidFill>
              </a:rPr>
              <a:t>Бережное отношение к природе, животным: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173A8D"/>
                </a:solidFill>
              </a:rPr>
              <a:t>Э. </a:t>
            </a:r>
            <a:r>
              <a:rPr lang="ru-RU" sz="2800" dirty="0" err="1" smtClean="0">
                <a:solidFill>
                  <a:srgbClr val="173A8D"/>
                </a:solidFill>
              </a:rPr>
              <a:t>Шим</a:t>
            </a:r>
            <a:r>
              <a:rPr lang="ru-RU" sz="2800" dirty="0" smtClean="0">
                <a:solidFill>
                  <a:srgbClr val="173A8D"/>
                </a:solidFill>
              </a:rPr>
              <a:t> «Не смей»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173A8D"/>
                </a:solidFill>
              </a:rPr>
              <a:t>М. Пришвин «Ребята и утята»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173A8D"/>
                </a:solidFill>
              </a:rPr>
              <a:t>К. Паустовский «Кот- ворюга»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173A8D"/>
                </a:solidFill>
              </a:rPr>
              <a:t>Л. Толстой «Птичка»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173A8D"/>
                </a:solidFill>
              </a:rPr>
              <a:t>И. С. Тургенев «Воробей»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173A8D"/>
                </a:solidFill>
              </a:rPr>
              <a:t>З. Александрова «Птичья ёлка», «Мы кормушку смастерили»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7739" y="766120"/>
            <a:ext cx="663569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173A8D"/>
                </a:solidFill>
              </a:rPr>
              <a:t>Умение заботится о близких, проявлять, чуткость, сочувствие, оказывать помощь близким: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173A8D"/>
                </a:solidFill>
              </a:rPr>
              <a:t>Л.Н. Толстой «Старый дед и внучек», «Девочка и грибы»;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173A8D"/>
                </a:solidFill>
              </a:rPr>
              <a:t>Т.А. Пришвин «Три дочери»;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173A8D"/>
                </a:solidFill>
              </a:rPr>
              <a:t>Л. Воронкова «Ссора с бабушкой»;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173A8D"/>
                </a:solidFill>
              </a:rPr>
              <a:t>В. Сухомлинский «Если бы у меня был ковёр-самолет»;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173A8D"/>
                </a:solidFill>
              </a:rPr>
              <a:t> «Петушок и бобовое зёрнышко».</a:t>
            </a:r>
          </a:p>
          <a:p>
            <a:pPr>
              <a:buFont typeface="Wingdings" pitchFamily="2" charset="2"/>
              <a:buChar char="Ø"/>
            </a:pPr>
            <a:endParaRPr lang="ru-RU" sz="2000" dirty="0">
              <a:solidFill>
                <a:srgbClr val="173A8D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553</TotalTime>
  <Words>478</Words>
  <Application>Microsoft Office PowerPoint</Application>
  <PresentationFormat>Экран (4:3)</PresentationFormat>
  <Paragraphs>51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Слайд 1</vt:lpstr>
      <vt:lpstr>Слайд 2</vt:lpstr>
      <vt:lpstr>Задачи: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Андрей</cp:lastModifiedBy>
  <cp:revision>106</cp:revision>
  <dcterms:created xsi:type="dcterms:W3CDTF">2016-11-18T14:12:19Z</dcterms:created>
  <dcterms:modified xsi:type="dcterms:W3CDTF">2021-04-13T20:49:41Z</dcterms:modified>
</cp:coreProperties>
</file>